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3"/>
    <p:sldId id="256" r:id="rId4"/>
    <p:sldId id="380" r:id="rId5"/>
    <p:sldId id="381" r:id="rId6"/>
    <p:sldId id="351" r:id="rId7"/>
    <p:sldId id="270" r:id="rId8"/>
    <p:sldId id="271" r:id="rId9"/>
    <p:sldId id="257" r:id="rId10"/>
    <p:sldId id="275" r:id="rId11"/>
    <p:sldId id="259" r:id="rId12"/>
    <p:sldId id="260" r:id="rId13"/>
    <p:sldId id="287" r:id="rId14"/>
    <p:sldId id="258" r:id="rId15"/>
    <p:sldId id="288" r:id="rId16"/>
    <p:sldId id="261" r:id="rId17"/>
    <p:sldId id="289" r:id="rId18"/>
    <p:sldId id="269" r:id="rId19"/>
    <p:sldId id="272" r:id="rId20"/>
    <p:sldId id="276" r:id="rId21"/>
    <p:sldId id="263" r:id="rId22"/>
    <p:sldId id="277" r:id="rId23"/>
    <p:sldId id="278" r:id="rId24"/>
    <p:sldId id="279" r:id="rId25"/>
    <p:sldId id="280" r:id="rId26"/>
    <p:sldId id="281" r:id="rId27"/>
    <p:sldId id="282" r:id="rId28"/>
    <p:sldId id="267" r:id="rId29"/>
    <p:sldId id="283" r:id="rId30"/>
    <p:sldId id="284" r:id="rId31"/>
    <p:sldId id="273" r:id="rId32"/>
    <p:sldId id="285" r:id="rId33"/>
    <p:sldId id="268" r:id="rId34"/>
    <p:sldId id="286" r:id="rId35"/>
  </p:sldIdLst>
  <p:sldSz cx="9144000" cy="6858000" type="screen4x3"/>
  <p:notesSz cx="6858000" cy="9144000"/>
  <p:custDataLst>
    <p:tags r:id="rId3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gs" Target="tags/tag3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30175" y="49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373063"/>
            <a:ext cx="7772400" cy="1470025"/>
          </a:xfrm>
        </p:spPr>
        <p:txBody>
          <a:bodyPr vert="horz" wrap="square" lIns="91440" tIns="45720" rIns="91440" bIns="45720" anchor="ctr" anchorCtr="0"/>
          <a:p>
            <a:pPr>
              <a:buClrTx/>
              <a:buSzTx/>
              <a:buFontTx/>
            </a:pPr>
            <a:r>
              <a:rPr lang="zh-CN" altLang="en-US" b="1" dirty="0">
                <a:solidFill>
                  <a:srgbClr val="C00000"/>
                </a:solidFill>
              </a:rPr>
              <a:t>做</a:t>
            </a:r>
            <a:r>
              <a:rPr lang="en-US" altLang="zh-CN" b="1" dirty="0">
                <a:solidFill>
                  <a:srgbClr val="C00000"/>
                </a:solidFill>
              </a:rPr>
              <a:t>ppt</a:t>
            </a:r>
            <a:r>
              <a:rPr lang="zh-CN" altLang="en-US" b="1" dirty="0">
                <a:solidFill>
                  <a:srgbClr val="C00000"/>
                </a:solidFill>
              </a:rPr>
              <a:t>前请仔细阅读要求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460375" y="1627188"/>
            <a:ext cx="8358188" cy="4821237"/>
          </a:xfrm>
        </p:spPr>
        <p:txBody>
          <a:bodyPr vert="horz" wrap="square" lIns="91440" tIns="45720" rIns="91440" bIns="45720" anchor="t" anchorCtr="0"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1.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必须按照本模板格式制作，禁止申办方自己的模板</a:t>
            </a:r>
            <a:endParaRPr lang="en-US" altLang="zh-CN" sz="2400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2.PPT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一定要清晰，每页文字不宜过多，微软雅黑，</a:t>
            </a: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24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号字为宜</a:t>
            </a: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 </a:t>
            </a:r>
            <a:endParaRPr lang="en-US" altLang="zh-CN" sz="2400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3.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如果是申办方做的</a:t>
            </a: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PPT 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，请务必与研究者沟通清楚</a:t>
            </a:r>
            <a:endParaRPr lang="en-US" altLang="zh-CN" sz="2400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4.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不要擅自删除本</a:t>
            </a: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PPT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中的汇报内容</a:t>
            </a:r>
            <a:endParaRPr lang="zh-CN" altLang="en-US" sz="2400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5.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汇报的时候重点突出，不要照本宣科（汇报重点为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+mn-ea"/>
                <a:cs typeface="+mn-cs"/>
              </a:rPr>
              <a:t>红字标示的内容，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其他内容带过），时间控制在</a:t>
            </a: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5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分钟内</a:t>
            </a:r>
            <a:endParaRPr lang="zh-CN" altLang="en-US" sz="2400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dirty="0">
                <a:latin typeface="微软雅黑" panose="020B0503020204020204" pitchFamily="34" charset="-122"/>
                <a:ea typeface="+mn-ea"/>
                <a:cs typeface="+mn-cs"/>
              </a:rPr>
              <a:t>6.</a:t>
            </a:r>
            <a:r>
              <a:rPr lang="zh-CN" altLang="en-US" sz="2400" dirty="0">
                <a:latin typeface="微软雅黑" panose="020B0503020204020204" pitchFamily="34" charset="-122"/>
                <a:ea typeface="+mn-ea"/>
                <a:cs typeface="+mn-cs"/>
              </a:rPr>
              <a:t>如有疑问可与伦理秘书联系</a:t>
            </a:r>
            <a:endParaRPr lang="zh-CN" altLang="en-US" sz="2400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j-ea"/>
                <a:cs typeface="+mj-cs"/>
              </a:rPr>
              <a:t>研究目的</a:t>
            </a:r>
            <a:endParaRPr lang="zh-CN" altLang="en-US" dirty="0"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20482" name="Rectangle 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+mj-lt"/>
                <a:ea typeface="+mj-ea"/>
                <a:cs typeface="+mj-cs"/>
              </a:rPr>
              <a:t>研究设计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试验药物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zh-CN" altLang="en-US" dirty="0">
                <a:latin typeface="+mn-lt"/>
                <a:ea typeface="+mn-ea"/>
                <a:cs typeface="+mn-cs"/>
              </a:rPr>
              <a:t>不涉及可不填</a:t>
            </a:r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+mj-ea"/>
                <a:cs typeface="+mj-cs"/>
              </a:rPr>
              <a:t>入、排及中途退出标准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研究步骤及相关检查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j-ea"/>
                <a:cs typeface="+mj-cs"/>
              </a:rPr>
              <a:t>终点指标</a:t>
            </a:r>
            <a:endParaRPr lang="zh-CN" altLang="en-US" dirty="0"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请注明研究的主要终点指标和次要终点指标；有效性、安全性评估的内容等。</a:t>
            </a:r>
            <a:endParaRPr lang="zh-CN" altLang="en-US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eaLnBrk="1" hangingPunct="1"/>
            <a:r>
              <a:rPr lang="zh-CN" altLang="zh-CN" dirty="0">
                <a:latin typeface="微软雅黑" panose="020B0503020204020204" pitchFamily="34" charset="-122"/>
                <a:ea typeface="+mn-ea"/>
                <a:cs typeface="+mn-cs"/>
              </a:rPr>
              <a:t>请将修正前后的内容用不同颜色标注</a:t>
            </a:r>
            <a:endParaRPr lang="zh-CN" altLang="zh-CN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eaLnBrk="1" hangingPunct="1"/>
            <a:endParaRPr lang="zh-CN" altLang="zh-CN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合并用药和治疗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zh-CN" altLang="en-US" dirty="0">
                <a:latin typeface="+mn-lt"/>
                <a:ea typeface="+mn-ea"/>
                <a:cs typeface="+mn-cs"/>
              </a:rPr>
              <a:t>不涉及可不填</a:t>
            </a:r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+mj-ea"/>
                <a:cs typeface="+mj-cs"/>
              </a:rPr>
              <a:t>发生不良事件的处理预案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必填并且作为重点汇报内容</a:t>
            </a: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4"/>
          <p:cNvSpPr>
            <a:spLocks noGrp="1"/>
          </p:cNvSpPr>
          <p:nvPr>
            <p:ph type="title"/>
          </p:nvPr>
        </p:nvSpPr>
        <p:spPr>
          <a:xfrm>
            <a:off x="323850" y="2924175"/>
            <a:ext cx="8229600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</a:rPr>
              <a:t>三、知情同意书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知情同意书的版本号和版本日期</a:t>
            </a: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1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必填并且作为重点汇报内容</a:t>
            </a:r>
            <a:endParaRPr kumimoji="0" lang="zh-CN" altLang="en-US" sz="2800" b="1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/>
          </p:cNvSpPr>
          <p:nvPr>
            <p:ph type="ctrTitle"/>
          </p:nvPr>
        </p:nvSpPr>
        <p:spPr>
          <a:xfrm>
            <a:off x="642938" y="1285875"/>
            <a:ext cx="7772400" cy="147002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</a:rPr>
              <a:t>项目名称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subTitle" idx="1"/>
          </p:nvPr>
        </p:nvSpPr>
        <p:spPr>
          <a:xfrm>
            <a:off x="1336675" y="3241675"/>
            <a:ext cx="6986588" cy="1752600"/>
          </a:xfrm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药物分类和临床试验分期</a:t>
            </a:r>
            <a:endParaRPr lang="en-US" altLang="zh-CN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申办者</a:t>
            </a:r>
            <a:r>
              <a:rPr lang="en-US" altLang="zh-CN" dirty="0">
                <a:latin typeface="微软雅黑" panose="020B0503020204020204" pitchFamily="34" charset="-122"/>
                <a:ea typeface="+mn-ea"/>
                <a:cs typeface="+mn-cs"/>
              </a:rPr>
              <a:t>/CRO</a:t>
            </a:r>
            <a:endParaRPr lang="en-US" altLang="zh-CN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项目牵头单位</a:t>
            </a:r>
            <a:endParaRPr lang="en-US" altLang="zh-CN" dirty="0">
              <a:latin typeface="微软雅黑" panose="020B0503020204020204" pitchFamily="34" charset="-122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我院负责人</a:t>
            </a:r>
            <a:endParaRPr lang="zh-CN" altLang="en-US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j-ea"/>
                <a:cs typeface="+mj-cs"/>
              </a:rPr>
              <a:t>研究一般情况说明</a:t>
            </a:r>
            <a:endParaRPr lang="zh-CN" altLang="en-US" dirty="0"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研究目的、步骤简述（方案中已提）</a:t>
            </a:r>
            <a:endParaRPr kumimoji="0" lang="en-US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</a:rPr>
              <a:t>持续时间</a:t>
            </a: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微软雅黑" panose="020B0503020204020204" pitchFamily="34" charset="-122"/>
                <a:ea typeface="+mj-ea"/>
                <a:cs typeface="+mj-cs"/>
              </a:rPr>
              <a:t>研究中收集的信息和生物标本</a:t>
            </a:r>
            <a:endParaRPr lang="zh-CN" altLang="en-US" dirty="0"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31746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参加研究风险</a:t>
            </a:r>
            <a:endParaRPr lang="zh-CN" altLang="en-US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77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zh-CN" altLang="en-US" dirty="0">
                <a:latin typeface="+mn-lt"/>
                <a:ea typeface="+mn-ea"/>
                <a:cs typeface="+mn-cs"/>
              </a:rPr>
              <a:t>研究期间，您可能会发生一些、所有或者不发生这些不良事件（病人或临床试验受试者接受一种药品</a:t>
            </a:r>
            <a:r>
              <a:rPr lang="en-US" altLang="zh-CN" dirty="0">
                <a:latin typeface="+mn-lt"/>
                <a:ea typeface="+mn-ea"/>
                <a:cs typeface="+mn-cs"/>
              </a:rPr>
              <a:t>/</a:t>
            </a:r>
            <a:r>
              <a:rPr lang="zh-CN" altLang="en-US" dirty="0">
                <a:latin typeface="+mn-lt"/>
                <a:ea typeface="+mn-ea"/>
                <a:cs typeface="+mn-cs"/>
              </a:rPr>
              <a:t>医疗器械等试验产品后出现的不良医学事件）、风险、不适、不方便等。</a:t>
            </a:r>
            <a:endParaRPr lang="zh-CN" altLang="en-US" dirty="0">
              <a:latin typeface="+mn-lt"/>
              <a:ea typeface="+mn-ea"/>
              <a:cs typeface="+mn-cs"/>
            </a:endParaRPr>
          </a:p>
          <a:p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参加研究受益情况</a:t>
            </a:r>
            <a:endParaRPr lang="zh-CN" altLang="en-US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794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直接受益</a:t>
            </a:r>
            <a:endParaRPr kumimoji="0" lang="en-US" altLang="zh-CN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en-US" altLang="zh-CN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潜在受益</a:t>
            </a: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备选治疗方案</a:t>
            </a:r>
            <a:endParaRPr lang="zh-CN" altLang="en-US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1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488" cy="1143000"/>
          </a:xfrm>
        </p:spPr>
        <p:txBody>
          <a:bodyPr vert="horz" wrap="square" lIns="91440" tIns="45720" rIns="91440" bIns="45720" anchor="ctr" anchorCtr="0"/>
          <a:p>
            <a:r>
              <a:rPr lang="zh-CN" altLang="en-US" sz="4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研究所用的药物</a:t>
            </a:r>
            <a:r>
              <a:rPr lang="en-US" altLang="zh-CN" sz="4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/</a:t>
            </a:r>
            <a:r>
              <a:rPr lang="zh-CN" altLang="en-US" sz="4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器械及相关检查费用 </a:t>
            </a:r>
            <a:endParaRPr lang="zh-CN" altLang="en-US" sz="40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842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zh-CN" altLang="en-US" dirty="0">
                <a:latin typeface="+mn-lt"/>
                <a:ea typeface="+mn-ea"/>
                <a:cs typeface="+mn-cs"/>
              </a:rPr>
              <a:t>必须详细阐明哪些试验用药、器械、检查、护理费用和常规用药、器械、检查、护理费用是申办方免费提供的。</a:t>
            </a:r>
            <a:endParaRPr lang="en-US" altLang="zh-CN" dirty="0">
              <a:latin typeface="+mn-lt"/>
              <a:ea typeface="+mn-ea"/>
              <a:cs typeface="+mn-cs"/>
            </a:endParaRPr>
          </a:p>
          <a:p>
            <a:endParaRPr lang="en-US" altLang="zh-CN" dirty="0">
              <a:latin typeface="+mn-lt"/>
              <a:ea typeface="+mn-ea"/>
              <a:cs typeface="+mn-cs"/>
            </a:endParaRPr>
          </a:p>
          <a:p>
            <a:r>
              <a:rPr lang="zh-CN" altLang="en-US" dirty="0">
                <a:latin typeface="+mn-lt"/>
                <a:ea typeface="+mn-ea"/>
                <a:cs typeface="+mn-cs"/>
              </a:rPr>
              <a:t>如果参加本研究给受试者带来潜在的</a:t>
            </a:r>
            <a:r>
              <a:rPr lang="zh-CN" altLang="en-US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额外花费</a:t>
            </a:r>
            <a:r>
              <a:rPr lang="zh-CN" altLang="en-US" dirty="0">
                <a:latin typeface="+mn-lt"/>
                <a:ea typeface="+mn-ea"/>
                <a:cs typeface="+mn-cs"/>
              </a:rPr>
              <a:t>（对这些花费他们也不会得到补偿），请务必在此部分阐明。</a:t>
            </a:r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参加研究的补偿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6866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r>
              <a:rPr lang="zh-CN" altLang="en-US" dirty="0">
                <a:latin typeface="+mn-lt"/>
                <a:ea typeface="+mn-ea"/>
                <a:cs typeface="+mn-cs"/>
              </a:rPr>
              <a:t>为参与本研究所花费的开支</a:t>
            </a:r>
            <a:r>
              <a:rPr lang="zh-CN" altLang="en-US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（如您的交通费和额外采血的营养费）</a:t>
            </a:r>
            <a:r>
              <a:rPr lang="zh-CN" altLang="en-US" dirty="0">
                <a:latin typeface="+mn-lt"/>
                <a:ea typeface="+mn-ea"/>
                <a:cs typeface="+mn-cs"/>
              </a:rPr>
              <a:t>，您将得到（根据研究情况填写）人民币的补偿。</a:t>
            </a:r>
            <a:endParaRPr lang="zh-CN" alt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发生损伤后的补偿</a:t>
            </a:r>
            <a:r>
              <a:rPr lang="en-US" altLang="zh-CN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/</a:t>
            </a:r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赔偿</a:t>
            </a:r>
            <a:endParaRPr lang="zh-CN" altLang="en-US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7890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>
                <a:latin typeface="+mn-lt"/>
                <a:ea typeface="+mn-ea"/>
                <a:cs typeface="+mn-cs"/>
              </a:rPr>
              <a:t>如果发生与该项研究相关的损伤，您可以获得由</a:t>
            </a:r>
            <a:r>
              <a:rPr lang="en-US" altLang="zh-CN" dirty="0">
                <a:latin typeface="+mn-lt"/>
                <a:ea typeface="+mn-ea"/>
                <a:cs typeface="+mn-cs"/>
              </a:rPr>
              <a:t>(</a:t>
            </a:r>
            <a:r>
              <a:rPr lang="zh-CN" altLang="en-US" dirty="0">
                <a:latin typeface="+mn-lt"/>
                <a:ea typeface="+mn-ea"/>
                <a:cs typeface="+mn-cs"/>
              </a:rPr>
              <a:t>请注明由谁提供，如申办方或研究单位等</a:t>
            </a:r>
            <a:r>
              <a:rPr lang="en-US" altLang="zh-CN" dirty="0">
                <a:latin typeface="+mn-lt"/>
                <a:ea typeface="+mn-ea"/>
                <a:cs typeface="+mn-cs"/>
              </a:rPr>
              <a:t>)</a:t>
            </a:r>
            <a:r>
              <a:rPr lang="zh-CN" altLang="en-US" dirty="0">
                <a:latin typeface="+mn-lt"/>
                <a:ea typeface="+mn-ea"/>
                <a:cs typeface="+mn-cs"/>
              </a:rPr>
              <a:t>提供的免费治疗，并按中国有关法律进行补偿</a:t>
            </a:r>
            <a:r>
              <a:rPr lang="en-US" altLang="zh-CN" dirty="0">
                <a:latin typeface="+mn-lt"/>
                <a:ea typeface="+mn-ea"/>
                <a:cs typeface="+mn-cs"/>
              </a:rPr>
              <a:t>/</a:t>
            </a:r>
            <a:r>
              <a:rPr lang="zh-CN" altLang="en-US" dirty="0">
                <a:latin typeface="+mn-lt"/>
                <a:ea typeface="+mn-ea"/>
                <a:cs typeface="+mn-cs"/>
              </a:rPr>
              <a:t>赔偿。</a:t>
            </a:r>
            <a:endParaRPr lang="zh-CN" altLang="en-US" dirty="0">
              <a:latin typeface="+mn-lt"/>
              <a:ea typeface="+mn-ea"/>
              <a:cs typeface="+mn-cs"/>
            </a:endParaRPr>
          </a:p>
          <a:p>
            <a:pPr eaLnBrk="1" hangingPunct="1"/>
            <a:endParaRPr lang="en-US" altLang="zh-CN" dirty="0">
              <a:latin typeface="+mn-lt"/>
              <a:ea typeface="+mn-ea"/>
              <a:cs typeface="+mn-cs"/>
            </a:endParaRPr>
          </a:p>
          <a:p>
            <a:pPr eaLnBrk="1" hangingPunct="1"/>
            <a:r>
              <a:rPr lang="zh-CN" altLang="en-US" dirty="0">
                <a:latin typeface="+mn-lt"/>
                <a:ea typeface="+mn-ea"/>
                <a:cs typeface="+mn-cs"/>
              </a:rPr>
              <a:t>（如果有购买保险，请将保险的基本情况告知，保险覆盖不了的范围，由申办方承担补偿</a:t>
            </a:r>
            <a:r>
              <a:rPr lang="en-US" altLang="zh-CN" dirty="0">
                <a:latin typeface="+mn-lt"/>
                <a:ea typeface="+mn-ea"/>
                <a:cs typeface="+mn-cs"/>
              </a:rPr>
              <a:t>/</a:t>
            </a:r>
            <a:r>
              <a:rPr lang="zh-CN" altLang="en-US" dirty="0">
                <a:latin typeface="+mn-lt"/>
                <a:ea typeface="+mn-ea"/>
                <a:cs typeface="+mn-cs"/>
              </a:rPr>
              <a:t>赔偿）</a:t>
            </a:r>
            <a:endParaRPr lang="zh-CN" altLang="en-US" dirty="0">
              <a:latin typeface="+mn-lt"/>
              <a:ea typeface="+mn-ea"/>
              <a:cs typeface="+mn-cs"/>
            </a:endParaRPr>
          </a:p>
          <a:p>
            <a:pPr eaLnBrk="1" hangingPunct="1"/>
            <a:endParaRPr lang="zh-CN" altLang="zh-CN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sz="4000" dirty="0">
                <a:latin typeface="+mj-lt"/>
                <a:ea typeface="+mj-ea"/>
                <a:cs typeface="+mj-cs"/>
              </a:rPr>
              <a:t>研究结果的使用和个人信息的保密</a:t>
            </a:r>
            <a:endParaRPr lang="zh-CN" altLang="en-US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38914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受试者的权利和相关注意事项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993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/>
          </p:cNvSpPr>
          <p:nvPr>
            <p:ph type="ctrTitle"/>
          </p:nvPr>
        </p:nvSpPr>
        <p:spPr>
          <a:xfrm>
            <a:off x="642938" y="1285875"/>
            <a:ext cx="7772400" cy="147002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zh-CN" altLang="zh-CN" b="1" dirty="0">
                <a:solidFill>
                  <a:srgbClr val="FF0000"/>
                </a:solidFill>
                <a:latin typeface="微软雅黑" panose="020B0503020204020204" pitchFamily="34" charset="-122"/>
              </a:rPr>
              <a:t>项目牵头单位（组长单位）</a:t>
            </a:r>
            <a:endParaRPr lang="zh-CN" altLang="zh-CN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subTitle" idx="1"/>
          </p:nvPr>
        </p:nvSpPr>
        <p:spPr>
          <a:xfrm>
            <a:off x="1336675" y="3241675"/>
            <a:ext cx="6986588" cy="1752600"/>
          </a:xfrm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zh-CN" dirty="0">
                <a:latin typeface="微软雅黑" panose="020B0503020204020204" pitchFamily="34" charset="-122"/>
                <a:sym typeface="+mn-ea"/>
              </a:rPr>
              <a:t>项目牵头单位（组长单位）</a:t>
            </a:r>
            <a:r>
              <a:rPr lang="zh-CN" dirty="0">
                <a:latin typeface="微软雅黑" panose="020B0503020204020204" pitchFamily="34" charset="-122"/>
                <a:ea typeface="+mn-ea"/>
                <a:cs typeface="+mn-cs"/>
              </a:rPr>
              <a:t>伦理审查通过证明等资料</a:t>
            </a:r>
            <a:endParaRPr lang="zh-CN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Rectangle 4"/>
          <p:cNvSpPr>
            <a:spLocks noGrp="1"/>
          </p:cNvSpPr>
          <p:nvPr>
            <p:ph type="title"/>
          </p:nvPr>
        </p:nvSpPr>
        <p:spPr>
          <a:xfrm>
            <a:off x="323850" y="2781300"/>
            <a:ext cx="8229600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b="1" dirty="0"/>
              <a:t>四、其他资料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>
                <a:latin typeface="+mj-lt"/>
                <a:ea typeface="+mj-ea"/>
                <a:cs typeface="+mj-cs"/>
              </a:rPr>
              <a:t>招募广告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1986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招募内容</a:t>
            </a:r>
            <a:endParaRPr kumimoji="0" lang="en-US" altLang="zh-CN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招募地点（门诊、病房等）</a:t>
            </a:r>
            <a:endParaRPr kumimoji="0" lang="en-US" altLang="zh-CN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2800" b="0" i="0" u="none" strike="noStrike" kern="0" cap="none" spc="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招募手段（海报、易拉宝等）</a:t>
            </a: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zh-CN" sz="2800" b="0" i="0" u="none" strike="noStrike" kern="0" cap="none" spc="0" normalizeH="0" baseline="0" noProof="1" dirty="0">
                <a:solidFill>
                  <a:schemeClr val="tx1"/>
                </a:solidFill>
                <a:latin typeface="微软雅黑" panose="020B0503020204020204" pitchFamily="34" charset="-122"/>
                <a:ea typeface="+mn-ea"/>
                <a:cs typeface="+mn-cs"/>
                <a:sym typeface="+mn-ea"/>
              </a:rPr>
              <a:t>请将修正前后的内容用不同颜色标注</a:t>
            </a:r>
            <a:endParaRPr kumimoji="0" lang="zh-CN" altLang="zh-CN" sz="2800" b="0" i="0" u="none" strike="noStrike" kern="0" cap="none" spc="0" normalizeH="0" baseline="0" noProof="1" dirty="0">
              <a:solidFill>
                <a:schemeClr val="tx1"/>
              </a:solidFill>
              <a:latin typeface="微软雅黑" panose="020B0503020204020204" pitchFamily="34" charset="-122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0" i="0" u="none" strike="noStrike" kern="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+mj-lt"/>
                <a:ea typeface="+mj-ea"/>
                <a:cs typeface="+mj-cs"/>
              </a:rPr>
              <a:t>其他与受试者相关材料</a:t>
            </a:r>
            <a:endParaRPr lang="zh-CN" altLang="zh-CN" dirty="0">
              <a:latin typeface="+mj-lt"/>
              <a:ea typeface="+mj-ea"/>
              <a:cs typeface="+mj-cs"/>
            </a:endParaRPr>
          </a:p>
        </p:txBody>
      </p:sp>
      <p:sp>
        <p:nvSpPr>
          <p:cNvPr id="43010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>
                <a:latin typeface="+mn-lt"/>
                <a:ea typeface="+mn-ea"/>
                <a:cs typeface="+mn-cs"/>
              </a:rPr>
              <a:t>宣传单</a:t>
            </a:r>
            <a:endParaRPr lang="zh-CN" altLang="en-US" dirty="0">
              <a:latin typeface="+mn-lt"/>
              <a:ea typeface="+mn-ea"/>
              <a:cs typeface="+mn-cs"/>
            </a:endParaRPr>
          </a:p>
          <a:p>
            <a:pPr eaLnBrk="1" hangingPunct="1"/>
            <a:r>
              <a:rPr lang="zh-CN" altLang="en-US" dirty="0">
                <a:latin typeface="+mn-lt"/>
                <a:ea typeface="+mn-ea"/>
                <a:cs typeface="+mn-cs"/>
              </a:rPr>
              <a:t>日记卡</a:t>
            </a:r>
            <a:endParaRPr lang="zh-CN" altLang="en-US" dirty="0">
              <a:latin typeface="+mn-lt"/>
              <a:ea typeface="+mn-ea"/>
              <a:cs typeface="+mn-cs"/>
            </a:endParaRPr>
          </a:p>
          <a:p>
            <a:pPr eaLnBrk="1" hangingPunct="1"/>
            <a:r>
              <a:rPr lang="en-US" altLang="zh-CN" dirty="0">
                <a:latin typeface="+mn-lt"/>
                <a:ea typeface="+mn-ea"/>
                <a:cs typeface="+mn-cs"/>
              </a:rPr>
              <a:t>……</a:t>
            </a:r>
            <a:endParaRPr lang="en-US" altLang="zh-CN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标题 1"/>
          <p:cNvSpPr>
            <a:spLocks noGrp="1"/>
          </p:cNvSpPr>
          <p:nvPr>
            <p:ph type="ctrTitle"/>
          </p:nvPr>
        </p:nvSpPr>
        <p:spPr>
          <a:xfrm>
            <a:off x="571500" y="2500313"/>
            <a:ext cx="7772400" cy="1470025"/>
          </a:xfrm>
        </p:spPr>
        <p:txBody>
          <a:bodyPr vert="horz" wrap="square" lIns="91440" tIns="45720" rIns="91440" bIns="45720" anchor="ctr" anchorCtr="0"/>
          <a:p>
            <a:pPr>
              <a:buClrTx/>
              <a:buSzTx/>
              <a:buFontTx/>
            </a:pPr>
            <a:r>
              <a:rPr lang="zh-CN" altLang="en-US" sz="5400" b="1" dirty="0"/>
              <a:t>谢   谢</a:t>
            </a:r>
            <a:endParaRPr lang="zh-CN" alt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/>
          </p:cNvSpPr>
          <p:nvPr>
            <p:ph type="ctrTitle"/>
          </p:nvPr>
        </p:nvSpPr>
        <p:spPr>
          <a:xfrm>
            <a:off x="642938" y="1285875"/>
            <a:ext cx="7772400" cy="147002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zh-CN" altLang="zh-CN" b="1" dirty="0">
                <a:solidFill>
                  <a:srgbClr val="FF0000"/>
                </a:solidFill>
                <a:latin typeface="微软雅黑" panose="020B0503020204020204" pitchFamily="34" charset="-122"/>
                <a:sym typeface="+mn-ea"/>
              </a:rPr>
              <a:t>研究中心列表（多中心研究）</a:t>
            </a:r>
            <a:endParaRPr lang="zh-CN" altLang="zh-CN" b="1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457200" y="-12065"/>
            <a:ext cx="8229600" cy="986155"/>
          </a:xfrm>
        </p:spPr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我院研究团队</a:t>
            </a:r>
            <a:endParaRPr lang="zh-CN" altLang="en-US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内容占位符 2"/>
          <p:cNvGraphicFramePr>
            <a:graphicFrameLocks noGrp="1"/>
          </p:cNvGraphicFramePr>
          <p:nvPr>
            <p:ph idx="4294967295"/>
            <p:custDataLst>
              <p:tags r:id="rId1"/>
            </p:custDataLst>
          </p:nvPr>
        </p:nvGraphicFramePr>
        <p:xfrm>
          <a:off x="250825" y="779145"/>
          <a:ext cx="8642350" cy="60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91440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姓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名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研究分工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科 室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职业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职称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最近一次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GCP</a:t>
                      </a:r>
                      <a:r>
                        <a:rPr lang="zh-CN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培训</a:t>
                      </a:r>
                      <a:r>
                        <a:rPr lang="zh-CN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时间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PI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Sub-i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959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Sub-i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项目内质控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项目外质控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96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文档管理员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959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药物管理员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8325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研究护士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</a:tr>
              <a:tr h="5695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研究护士</a:t>
                      </a:r>
                      <a:endParaRPr lang="zh-CN" sz="16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Rectangle 4"/>
          <p:cNvSpPr>
            <a:spLocks noGrp="1"/>
          </p:cNvSpPr>
          <p:nvPr>
            <p:ph type="title"/>
          </p:nvPr>
        </p:nvSpPr>
        <p:spPr>
          <a:xfrm>
            <a:off x="323850" y="2781300"/>
            <a:ext cx="8229600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</a:rPr>
              <a:t>一、背景</a:t>
            </a:r>
            <a:endParaRPr lang="en-US" altLang="zh-CN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Rectangle 4"/>
          <p:cNvSpPr>
            <a:spLocks noGrp="1"/>
          </p:cNvSpPr>
          <p:nvPr>
            <p:ph type="title"/>
          </p:nvPr>
        </p:nvSpPr>
        <p:spPr>
          <a:xfrm>
            <a:off x="468313" y="2924175"/>
            <a:ext cx="8229600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b="1" dirty="0">
                <a:latin typeface="微软雅黑" panose="020B0503020204020204" pitchFamily="34" charset="-122"/>
              </a:rPr>
              <a:t>二、研究方案</a:t>
            </a:r>
            <a:endParaRPr lang="zh-CN" altLang="en-US" b="1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j-ea"/>
                <a:cs typeface="+mj-cs"/>
              </a:rPr>
              <a:t>既往研究中的疗效及不良事件</a:t>
            </a:r>
            <a:endParaRPr lang="zh-CN" altLang="en-US" dirty="0">
              <a:latin typeface="微软雅黑" panose="020B0503020204020204" pitchFamily="34" charset="-122"/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+mn-ea"/>
                <a:cs typeface="+mn-cs"/>
              </a:rPr>
              <a:t>原始方案的版本号和版本日期，修正方案的版本号和版本日期；申办者和研究者签字页；</a:t>
            </a:r>
            <a:endParaRPr lang="zh-CN" altLang="en-US" dirty="0">
              <a:latin typeface="微软雅黑" panose="020B0503020204020204" pitchFamily="34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OPIC_ID" val="2869567"/>
  <p:tag name="KSO_WM_TEMPLATE_OUTLINE_ID" val="14"/>
  <p:tag name="KSO_WM_TEMPLATE_SCENE_ID" val="1"/>
  <p:tag name="KSO_WM_TEMPLATE_JOB_ID" val="14"/>
  <p:tag name="KSO_WM_TEMPLATE_TOPIC_DEFAULT" val="0"/>
</p:tagLst>
</file>

<file path=ppt/tags/tag2.xml><?xml version="1.0" encoding="utf-8"?>
<p:tagLst xmlns:p="http://schemas.openxmlformats.org/presentationml/2006/main">
  <p:tag name="KSO_WM_UNIT_TABLE_BEAUTIFY" val="smartTable{ecc66c68-97dc-4351-851b-7dd7c376a3aa}"/>
  <p:tag name="TABLE_ENDDRAG_ORIGIN_RECT" val="680*475"/>
  <p:tag name="TABLE_ENDDRAG_RECT" val="19*95*680*475"/>
</p:tagLst>
</file>

<file path=ppt/tags/tag3.xml><?xml version="1.0" encoding="utf-8"?>
<p:tagLst xmlns:p="http://schemas.openxmlformats.org/presentationml/2006/main">
  <p:tag name="COMMONDATA" val="eyJoZGlkIjoiOGU0MDJlODk5OWM4MDhiZWMzYjRlNjkxZTRmMDE0YWYifQ=="/>
  <p:tag name="KSO_WPP_MARK_KEY" val="fc5b6c67-23e4-4542-ac2b-895ab02fe22b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 1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</Words>
  <Application>WPS 演示</Application>
  <PresentationFormat>全屏显示(4:3)</PresentationFormat>
  <Paragraphs>177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默认设计模板</vt:lpstr>
      <vt:lpstr>做ppt前请仔细阅读要求</vt:lpstr>
      <vt:lpstr>项目名称</vt:lpstr>
      <vt:lpstr>项目牵头单位（组长单位）</vt:lpstr>
      <vt:lpstr>研究中心列表（多中心研究）</vt:lpstr>
      <vt:lpstr>我院研究团队</vt:lpstr>
      <vt:lpstr>一、背景</vt:lpstr>
      <vt:lpstr>二、研究方案</vt:lpstr>
      <vt:lpstr>既往研究中的疗效及不良事件</vt:lpstr>
      <vt:lpstr>PowerPoint 演示文稿</vt:lpstr>
      <vt:lpstr>研究目的</vt:lpstr>
      <vt:lpstr>研究设计</vt:lpstr>
      <vt:lpstr>试验药物</vt:lpstr>
      <vt:lpstr>入、排及中途退出标准</vt:lpstr>
      <vt:lpstr>研究步骤及相关检查</vt:lpstr>
      <vt:lpstr>终点指标</vt:lpstr>
      <vt:lpstr>合并用药和治疗</vt:lpstr>
      <vt:lpstr>发生不良事件的处理预案</vt:lpstr>
      <vt:lpstr>三、知情同意书</vt:lpstr>
      <vt:lpstr>PowerPoint 演示文稿</vt:lpstr>
      <vt:lpstr>研究一般情况说明</vt:lpstr>
      <vt:lpstr>研究中收集的信息和生物标本</vt:lpstr>
      <vt:lpstr>参加研究风险</vt:lpstr>
      <vt:lpstr>参加研究受益情况</vt:lpstr>
      <vt:lpstr>备选治疗方案</vt:lpstr>
      <vt:lpstr>研究所用的药物/器械及相关检查费用 </vt:lpstr>
      <vt:lpstr>参加研究的补偿</vt:lpstr>
      <vt:lpstr>发生损伤后的补偿/赔偿</vt:lpstr>
      <vt:lpstr>研究结果的使用和个人信息的保密</vt:lpstr>
      <vt:lpstr>受试者的权利和相关注意事项</vt:lpstr>
      <vt:lpstr>四、其他资料</vt:lpstr>
      <vt:lpstr>招募广告</vt:lpstr>
      <vt:lpstr>其他与受试者相关材料</vt:lpstr>
      <vt:lpstr>谢   谢</vt:lpstr>
    </vt:vector>
  </TitlesOfParts>
  <Company>zryy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项目题目</dc:title>
  <dc:creator>Lenovo User</dc:creator>
  <cp:lastModifiedBy>董华亮</cp:lastModifiedBy>
  <cp:revision>27</cp:revision>
  <dcterms:created xsi:type="dcterms:W3CDTF">2012-01-05T01:27:00Z</dcterms:created>
  <dcterms:modified xsi:type="dcterms:W3CDTF">2023-06-20T00:40:43Z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KSORubyTemplateID">
    <vt:lpwstr>2</vt:lpwstr>
  </property>
  <property fmtid="{D5CDD505-2E9C-101B-9397-08002B2CF9AE}" pid="4" name="ICV">
    <vt:lpwstr>BF01BB28A043435FA89981F6BFCBBE22</vt:lpwstr>
  </property>
</Properties>
</file>